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showGuides="1">
      <p:cViewPr>
        <p:scale>
          <a:sx n="95" d="100"/>
          <a:sy n="95" d="100"/>
        </p:scale>
        <p:origin x="144" y="-114"/>
      </p:cViewPr>
      <p:guideLst>
        <p:guide orient="horz" pos="2160"/>
        <p:guide pos="38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rial" panose="020B0604020202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645160"/>
          </a:xfrm>
          <a:prstGeom prst="rect">
            <a:avLst/>
          </a:prstGeom>
          <a:noFill/>
        </p:spPr>
        <p:txBody>
          <a:bodyPr wrap="square" lIns="91440" tIns="45720" rIns="91440" bIns="45720" rtlCol="0" anchor="t">
            <a:spAutoFit/>
          </a:bodyPr>
          <a:lstStyle/>
          <a:p>
            <a:r>
              <a:rPr lang="en-IN" altLang="en-US" dirty="0">
                <a:solidFill>
                  <a:schemeClr val="bg2"/>
                </a:solidFill>
                <a:latin typeface="Arial" panose="020B0604020202020204" pitchFamily="34" charset="0"/>
                <a:ea typeface="SF Pro" pitchFamily="2" charset="0"/>
                <a:cs typeface="Arial" panose="020B0604020202020204" pitchFamily="34" charset="0"/>
              </a:rPr>
              <a:t>Ananya Singh</a:t>
            </a:r>
            <a:endParaRPr lang="en-IN" altLang="en-US" dirty="0">
              <a:solidFill>
                <a:schemeClr val="bg2"/>
              </a:solidFill>
              <a:latin typeface="Arial" panose="020B0604020202020204" pitchFamily="34" charset="0"/>
              <a:ea typeface="SF Pro" pitchFamily="2" charset="0"/>
              <a:cs typeface="Arial" panose="020B0604020202020204" pitchFamily="34" charset="0"/>
            </a:endParaRPr>
          </a:p>
          <a:p>
            <a:r>
              <a:rPr lang="en-IN" altLang="en-US" dirty="0">
                <a:solidFill>
                  <a:schemeClr val="bg2"/>
                </a:solidFill>
                <a:latin typeface="Arial" panose="020B0604020202020204" pitchFamily="34" charset="0"/>
                <a:ea typeface="SF Pro" pitchFamily="2" charset="0"/>
                <a:cs typeface="SF Pro" pitchFamily="2" charset="0"/>
              </a:rPr>
              <a:t>13</a:t>
            </a:r>
            <a:r>
              <a:rPr lang="en-US" baseline="30000" dirty="0">
                <a:solidFill>
                  <a:schemeClr val="bg2"/>
                </a:solidFill>
                <a:latin typeface="Arial" panose="020B0604020202020204" pitchFamily="34" charset="0"/>
                <a:ea typeface="SF Pro" pitchFamily="2" charset="0"/>
                <a:cs typeface="SF Pro" pitchFamily="2" charset="0"/>
              </a:rPr>
              <a:t>nd</a:t>
            </a:r>
            <a:r>
              <a:rPr lang="en-US" dirty="0">
                <a:solidFill>
                  <a:schemeClr val="bg2"/>
                </a:solidFill>
                <a:latin typeface="Arial" panose="020B0604020202020204" pitchFamily="34" charset="0"/>
                <a:ea typeface="SF Pro" pitchFamily="2" charset="0"/>
                <a:cs typeface="SF Pro" pitchFamily="2" charset="0"/>
              </a:rPr>
              <a:t> </a:t>
            </a:r>
            <a:r>
              <a:rPr lang="en-IN" altLang="en-US" dirty="0">
                <a:solidFill>
                  <a:schemeClr val="bg2"/>
                </a:solidFill>
                <a:latin typeface="Arial" panose="020B0604020202020204" pitchFamily="34" charset="0"/>
                <a:ea typeface="SF Pro" pitchFamily="2" charset="0"/>
                <a:cs typeface="SF Pro" pitchFamily="2" charset="0"/>
              </a:rPr>
              <a:t>July</a:t>
            </a:r>
            <a:r>
              <a:rPr lang="en-US" dirty="0">
                <a:solidFill>
                  <a:schemeClr val="bg2"/>
                </a:solidFill>
                <a:latin typeface="Arial" panose="020B0604020202020204" pitchFamily="34" charset="0"/>
                <a:ea typeface="SF Pro" pitchFamily="2" charset="0"/>
                <a:cs typeface="SF Pro" pitchFamily="2" charset="0"/>
              </a:rPr>
              <a:t> 202</a:t>
            </a:r>
            <a:r>
              <a:rPr lang="en-IN" altLang="en-US" dirty="0">
                <a:solidFill>
                  <a:schemeClr val="bg2"/>
                </a:solidFill>
                <a:latin typeface="Arial" panose="020B0604020202020204" pitchFamily="34" charset="0"/>
                <a:ea typeface="SF Pro" pitchFamily="2" charset="0"/>
                <a:cs typeface="SF Pro" pitchFamily="2" charset="0"/>
              </a:rPr>
              <a:t>4</a:t>
            </a:r>
            <a:endParaRPr lang="en-IN" altLang="en-US" dirty="0">
              <a:solidFill>
                <a:schemeClr val="bg2"/>
              </a:solidFill>
              <a:latin typeface="Arial" panose="020B0604020202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rial" panose="020B0604020202020204" pitchFamily="34" charset="0"/>
              </a:rPr>
              <a:t>We performed exploratory data analysis and determined the training labels.</a:t>
            </a:r>
            <a:endParaRPr lang="en-US" sz="2200" dirty="0">
              <a:solidFill>
                <a:schemeClr val="accent3">
                  <a:lumMod val="25000"/>
                </a:schemeClr>
              </a:solidFill>
              <a:latin typeface="Arial" panose="020B0604020202020204" pitchFamily="34" charset="0"/>
            </a:endParaRPr>
          </a:p>
          <a:p>
            <a:r>
              <a:rPr lang="en-US" sz="2200" dirty="0">
                <a:solidFill>
                  <a:schemeClr val="accent3">
                    <a:lumMod val="25000"/>
                  </a:schemeClr>
                </a:solidFill>
                <a:latin typeface="Arial" panose="020B0604020202020204" pitchFamily="34" charset="0"/>
              </a:rPr>
              <a:t>We calculated the number of launches at each site, and the number and occurrence of each orbits</a:t>
            </a:r>
            <a:endParaRPr lang="en-US" sz="2200" dirty="0">
              <a:solidFill>
                <a:schemeClr val="accent3">
                  <a:lumMod val="25000"/>
                </a:schemeClr>
              </a:solidFill>
              <a:latin typeface="Arial" panose="020B0604020202020204" pitchFamily="34" charset="0"/>
            </a:endParaRPr>
          </a:p>
          <a:p>
            <a:r>
              <a:rPr lang="en-US" sz="2200" dirty="0">
                <a:solidFill>
                  <a:schemeClr val="accent3">
                    <a:lumMod val="25000"/>
                  </a:schemeClr>
                </a:solidFill>
                <a:latin typeface="Arial" panose="020B0604020202020204" pitchFamily="34" charset="0"/>
              </a:rPr>
              <a:t>We created landing outcome label from outcome column and exported the results to csv.</a:t>
            </a:r>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Data Wrangling</a:t>
            </a:r>
            <a:endParaRPr lang="en-US" dirty="0">
              <a:solidFill>
                <a:srgbClr val="0B49CB"/>
              </a:solidFill>
              <a:latin typeface="Arial" panose="020B0604020202020204" pitchFamily="34" charset="0"/>
              <a:cs typeface="Arial" panose="020B0604020202020204" pitchFamily="34" charset="0"/>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rial" panose="020B0604020202020204" pitchFamily="34" charset="0"/>
                <a:cs typeface="Arial" panose="020B0604020202020204" pitchFamily="34" charset="0"/>
              </a:rPr>
              <a:t>We explored the data by visualizing the relationship between flight number and launch Site, payload and launch site, success rate of each orbit type, flight number and orbit type, the launch success yearly trend. </a:t>
            </a:r>
            <a:endParaRPr lang="en-US" sz="2000" dirty="0">
              <a:solidFill>
                <a:schemeClr val="accent3">
                  <a:lumMod val="25000"/>
                </a:schemeClr>
              </a:solidFill>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EDA with Data Visualization</a:t>
            </a:r>
            <a:endParaRPr lang="en-US" dirty="0">
              <a:solidFill>
                <a:srgbClr val="0B49CB"/>
              </a:solidFill>
              <a:latin typeface="Arial" panose="020B0604020202020204" pitchFamily="34" charset="0"/>
              <a:cs typeface="Arial" panose="020B0604020202020204" pitchFamily="34" charset="0"/>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dirty="0"/>
          </a:p>
        </p:txBody>
      </p:sp>
      <p:pic>
        <p:nvPicPr>
          <p:cNvPr id="7" name="Picture 6"/>
          <p:cNvPicPr>
            <a:picLocks noChangeAspect="1"/>
          </p:cNvPicPr>
          <p:nvPr/>
        </p:nvPicPr>
        <p:blipFill>
          <a:blip r:embed="rId2"/>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96000" y="1495703"/>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loaded the SpaceX dataset into a PostgreSQL database without leaving the </a:t>
            </a:r>
            <a:r>
              <a:rPr lang="en-US" sz="2200" dirty="0" err="1">
                <a:solidFill>
                  <a:schemeClr val="accent3">
                    <a:lumMod val="25000"/>
                  </a:schemeClr>
                </a:solidFill>
                <a:latin typeface="Arial" panose="020B0604020202020204" pitchFamily="34" charset="0"/>
                <a:cs typeface="Arial" panose="020B0604020202020204" pitchFamily="34" charset="0"/>
              </a:rPr>
              <a:t>jupyter</a:t>
            </a:r>
            <a:r>
              <a:rPr lang="en-US" sz="2200" dirty="0">
                <a:solidFill>
                  <a:schemeClr val="accent3">
                    <a:lumMod val="25000"/>
                  </a:schemeClr>
                </a:solidFill>
                <a:latin typeface="Arial" panose="020B0604020202020204" pitchFamily="34" charset="0"/>
                <a:cs typeface="Arial" panose="020B0604020202020204" pitchFamily="34" charset="0"/>
              </a:rPr>
              <a:t> notebook.</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applied EDA with SQL to get insight from the data. We wrote queries to find out for instance:</a:t>
            </a:r>
            <a:endParaRPr lang="en-US" sz="2200" dirty="0">
              <a:solidFill>
                <a:schemeClr val="accent3">
                  <a:lumMod val="25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700" dirty="0">
                <a:solidFill>
                  <a:schemeClr val="bg2">
                    <a:lumMod val="50000"/>
                  </a:schemeClr>
                </a:solidFill>
                <a:latin typeface="Arial" panose="020B0604020202020204" pitchFamily="34" charset="0"/>
                <a:cs typeface="Arial" panose="020B0604020202020204" pitchFamily="34" charset="0"/>
              </a:rPr>
              <a:t>The names of unique launch sites in the space mission.</a:t>
            </a:r>
            <a:endParaRPr lang="en-US" sz="1700" dirty="0">
              <a:solidFill>
                <a:schemeClr val="bg2">
                  <a:lumMod val="50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700" dirty="0">
                <a:solidFill>
                  <a:schemeClr val="bg2">
                    <a:lumMod val="50000"/>
                  </a:schemeClr>
                </a:solidFill>
                <a:latin typeface="Arial" panose="020B0604020202020204" pitchFamily="34" charset="0"/>
                <a:cs typeface="Arial" panose="020B0604020202020204" pitchFamily="34" charset="0"/>
              </a:rPr>
              <a:t>The total payload mass carried by boosters launched by NASA (CRS)</a:t>
            </a:r>
            <a:endParaRPr lang="en-US" sz="1700" dirty="0">
              <a:solidFill>
                <a:schemeClr val="bg2">
                  <a:lumMod val="50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700" dirty="0">
                <a:solidFill>
                  <a:schemeClr val="bg2">
                    <a:lumMod val="50000"/>
                  </a:schemeClr>
                </a:solidFill>
                <a:latin typeface="Arial" panose="020B0604020202020204" pitchFamily="34" charset="0"/>
                <a:cs typeface="Arial" panose="020B0604020202020204" pitchFamily="34" charset="0"/>
              </a:rPr>
              <a:t>The average payload mass carried by booster version F9 v1.1</a:t>
            </a:r>
            <a:endParaRPr lang="en-US" sz="1700" dirty="0">
              <a:solidFill>
                <a:schemeClr val="bg2">
                  <a:lumMod val="50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700" dirty="0">
                <a:solidFill>
                  <a:schemeClr val="bg2">
                    <a:lumMod val="50000"/>
                  </a:schemeClr>
                </a:solidFill>
                <a:latin typeface="Arial" panose="020B0604020202020204" pitchFamily="34" charset="0"/>
                <a:cs typeface="Arial" panose="020B0604020202020204" pitchFamily="34" charset="0"/>
              </a:rPr>
              <a:t>The total number of successful and failure mission outcomes</a:t>
            </a:r>
            <a:endParaRPr lang="en-US" sz="1700" dirty="0">
              <a:solidFill>
                <a:schemeClr val="bg2">
                  <a:lumMod val="50000"/>
                </a:schemeClr>
              </a:solidFill>
              <a:latin typeface="Arial" panose="020B0604020202020204" pitchFamily="34" charset="0"/>
              <a:cs typeface="Arial" panose="020B0604020202020204" pitchFamily="34" charset="0"/>
            </a:endParaRPr>
          </a:p>
          <a:p>
            <a:pPr lvl="1">
              <a:lnSpc>
                <a:spcPct val="100000"/>
              </a:lnSpc>
              <a:spcBef>
                <a:spcPts val="1400"/>
              </a:spcBef>
              <a:buFontTx/>
              <a:buChar char="-"/>
            </a:pPr>
            <a:r>
              <a:rPr lang="en-US" sz="1700" dirty="0">
                <a:solidFill>
                  <a:schemeClr val="bg2">
                    <a:lumMod val="50000"/>
                  </a:schemeClr>
                </a:solidFill>
                <a:latin typeface="Arial" panose="020B0604020202020204" pitchFamily="34" charset="0"/>
                <a:cs typeface="Arial" panose="020B0604020202020204" pitchFamily="34" charset="0"/>
              </a:rPr>
              <a:t>The failed landing outcomes in drone ship, their booster version and launch site names</a:t>
            </a:r>
            <a:endParaRPr lang="en-US" sz="2200" dirty="0">
              <a:solidFill>
                <a:schemeClr val="accent3">
                  <a:lumMod val="25000"/>
                </a:schemeClr>
              </a:solidFill>
              <a:latin typeface="Arial" panose="020B0604020202020204" pitchFamily="34" charset="0"/>
              <a:cs typeface="Arial" panose="020B0604020202020204" pitchFamily="34" charset="0"/>
            </a:endParaRPr>
          </a:p>
          <a:p>
            <a:pPr marL="0" indent="0">
              <a:lnSpc>
                <a:spcPct val="100000"/>
              </a:lnSpc>
              <a:spcBef>
                <a:spcPts val="1400"/>
              </a:spcBef>
              <a:buNone/>
            </a:pP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EDA with SQL</a:t>
            </a:r>
            <a:endParaRPr lang="en-US" dirty="0">
              <a:solidFill>
                <a:srgbClr val="0B49CB"/>
              </a:solidFill>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We assigned the feature launch outcomes (failure or success) to class 0 and 1.i.e., 0 for failure, and 1 for success.</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Using the color-labeled marker clusters, we identified which launch sites have relatively high success rate. </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We calculated the distances between a launch site to its proximities. We answered some question for instance:</a:t>
            </a:r>
            <a:endParaRPr lang="en-US" sz="2200" dirty="0">
              <a:solidFill>
                <a:schemeClr val="accent3">
                  <a:lumMod val="25000"/>
                </a:schemeClr>
              </a:solidFill>
              <a:latin typeface="Arial" panose="020B0604020202020204" pitchFamily="34" charset="0"/>
            </a:endParaRPr>
          </a:p>
          <a:p>
            <a:pPr lvl="1">
              <a:lnSpc>
                <a:spcPct val="100000"/>
              </a:lnSpc>
              <a:spcBef>
                <a:spcPts val="1400"/>
              </a:spcBef>
              <a:buFontTx/>
              <a:buChar char="-"/>
            </a:pPr>
            <a:r>
              <a:rPr lang="en-US" sz="1800" dirty="0">
                <a:solidFill>
                  <a:schemeClr val="bg2">
                    <a:lumMod val="50000"/>
                  </a:schemeClr>
                </a:solidFill>
                <a:latin typeface="Arial" panose="020B0604020202020204" pitchFamily="34" charset="0"/>
              </a:rPr>
              <a:t>Are launch sites near railways, highways and coastlines.</a:t>
            </a:r>
            <a:endParaRPr lang="en-US" sz="1800" dirty="0">
              <a:solidFill>
                <a:schemeClr val="bg2">
                  <a:lumMod val="50000"/>
                </a:schemeClr>
              </a:solidFill>
              <a:latin typeface="Arial" panose="020B0604020202020204" pitchFamily="34" charset="0"/>
            </a:endParaRPr>
          </a:p>
          <a:p>
            <a:pPr lvl="1">
              <a:lnSpc>
                <a:spcPct val="100000"/>
              </a:lnSpc>
              <a:spcBef>
                <a:spcPts val="1400"/>
              </a:spcBef>
              <a:buFontTx/>
              <a:buChar char="-"/>
            </a:pPr>
            <a:r>
              <a:rPr lang="en-US" sz="1800" dirty="0">
                <a:solidFill>
                  <a:schemeClr val="bg2">
                    <a:lumMod val="50000"/>
                  </a:schemeClr>
                </a:solidFill>
                <a:latin typeface="Arial" panose="020B0604020202020204" pitchFamily="34" charset="0"/>
              </a:rPr>
              <a:t>Do launch sites keep certain distance away from cities.</a:t>
            </a:r>
            <a:endParaRPr lang="en-US" sz="1800" dirty="0">
              <a:solidFill>
                <a:schemeClr val="bg2">
                  <a:lumMod val="50000"/>
                </a:schemeClr>
              </a:solidFill>
              <a:latin typeface="Arial" panose="020B0604020202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Build an Interactive Map with Folium</a:t>
            </a:r>
            <a:endParaRPr lang="en-US" dirty="0">
              <a:solidFill>
                <a:srgbClr val="0B49CB"/>
              </a:solidFill>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rPr>
              <a:t>We built an interactive dashboard with Plotly dash</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We plotted pie charts showing the total launches by a certain sites</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We plotted scatter graph showing the relationship with Outcome and Payload Mass (Kg) for the different booster version.</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Build a Dashboard with Plotly Dash</a:t>
            </a:r>
            <a:endParaRPr lang="en-US" dirty="0">
              <a:solidFill>
                <a:srgbClr val="0B49CB"/>
              </a:solidFill>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rPr>
              <a:t>We loaded the data using </a:t>
            </a:r>
            <a:r>
              <a:rPr lang="en-US" sz="2200" dirty="0" err="1">
                <a:solidFill>
                  <a:schemeClr val="accent3">
                    <a:lumMod val="25000"/>
                  </a:schemeClr>
                </a:solidFill>
                <a:latin typeface="Arial" panose="020B0604020202020204" pitchFamily="34" charset="0"/>
              </a:rPr>
              <a:t>numpy</a:t>
            </a:r>
            <a:r>
              <a:rPr lang="en-US" sz="2200" dirty="0">
                <a:solidFill>
                  <a:schemeClr val="accent3">
                    <a:lumMod val="25000"/>
                  </a:schemeClr>
                </a:solidFill>
                <a:latin typeface="Arial" panose="020B0604020202020204" pitchFamily="34" charset="0"/>
              </a:rPr>
              <a:t> and pandas, transformed the data, split our data into training and testing.</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We built different machine learning models and tune different hyperparameters using </a:t>
            </a:r>
            <a:r>
              <a:rPr lang="en-US" sz="2200" dirty="0" err="1">
                <a:solidFill>
                  <a:schemeClr val="accent3">
                    <a:lumMod val="25000"/>
                  </a:schemeClr>
                </a:solidFill>
                <a:latin typeface="Arial" panose="020B0604020202020204" pitchFamily="34" charset="0"/>
              </a:rPr>
              <a:t>GridSearchCV</a:t>
            </a:r>
            <a:r>
              <a:rPr lang="en-US" sz="2200" dirty="0">
                <a:solidFill>
                  <a:schemeClr val="accent3">
                    <a:lumMod val="25000"/>
                  </a:schemeClr>
                </a:solidFill>
                <a:latin typeface="Arial" panose="020B0604020202020204" pitchFamily="34" charset="0"/>
              </a:rPr>
              <a:t>.</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We used accuracy as the metric for our model, improved the model using feature engineering and algorithm tuning.</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We found the best performing classification model.</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Predictive Analysis (Classification)</a:t>
            </a:r>
            <a:endParaRPr lang="en-US" dirty="0">
              <a:solidFill>
                <a:srgbClr val="0B49CB"/>
              </a:solidFill>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rial" panose="020B0604020202020204" pitchFamily="34" charset="0"/>
              </a:rPr>
              <a:t>Exploratory data analysis results</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Interactive analytics demo in screenshots</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Predictive analysis results</a:t>
            </a:r>
            <a:endParaRPr lang="en-US" sz="2200" dirty="0">
              <a:solidFill>
                <a:schemeClr val="accent3">
                  <a:lumMod val="25000"/>
                </a:schemeClr>
              </a:solidFill>
              <a:latin typeface="Arial" panose="020B0604020202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Results</a:t>
            </a:r>
            <a:endParaRPr lang="en-US" dirty="0">
              <a:solidFill>
                <a:srgbClr val="0B49CB"/>
              </a:solidFill>
              <a:latin typeface="Arial" panose="020B060402020202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Flight Number vs. Launch Site</a:t>
            </a:r>
            <a:endParaRPr lang="en-US" dirty="0">
              <a:solidFill>
                <a:srgbClr val="0B49CB"/>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rial" panose="020B0604020202020204" pitchFamily="34" charset="0"/>
                <a:ea typeface="+mj-ea"/>
                <a:cs typeface="+mj-cs"/>
              </a:rPr>
              <a:t>Payload vs. Launch Site</a:t>
            </a:r>
            <a:endParaRPr lang="en-US" sz="3200" kern="1200" dirty="0">
              <a:solidFill>
                <a:srgbClr val="0B49CB"/>
              </a:solidFill>
              <a:latin typeface="Arial" panose="020B0604020202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Executive Summary</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Introduction</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Methodology</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Results</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Conclusion</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Appendix</a:t>
            </a: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Outline</a:t>
            </a:r>
            <a:endParaRPr lang="en-US" dirty="0">
              <a:solidFill>
                <a:srgbClr val="0B49CB"/>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rial" panose="020B0604020202020204" pitchFamily="34" charset="0"/>
                <a:ea typeface="+mj-ea"/>
                <a:cs typeface="+mj-cs"/>
              </a:rPr>
              <a:t>Success Rate vs. Orbit Type</a:t>
            </a:r>
            <a:endParaRPr lang="en-US" sz="3600" kern="1200" dirty="0">
              <a:solidFill>
                <a:srgbClr val="0B49CB"/>
              </a:solidFill>
              <a:latin typeface="Arial" panose="020B0604020202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rial" panose="020B0604020202020204" pitchFamily="34" charset="0"/>
              </a:rPr>
              <a:t>From the plot, we can see that ES-L1, GEO, HEO, SSO, VLEO had the most success rate.</a:t>
            </a:r>
            <a:endParaRPr lang="en-US" sz="2200" dirty="0">
              <a:latin typeface="Arial" panose="020B0604020202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endParaRPr>
          </a:p>
          <a:p>
            <a:pPr marL="0" indent="0">
              <a:lnSpc>
                <a:spcPct val="100000"/>
              </a:lnSpc>
              <a:spcBef>
                <a:spcPts val="1400"/>
              </a:spcBef>
              <a:buNone/>
            </a:pPr>
            <a:endParaRPr lang="en-US" sz="2200" dirty="0">
              <a:solidFill>
                <a:schemeClr val="accent3">
                  <a:lumMod val="25000"/>
                </a:schemeClr>
              </a:solidFill>
              <a:latin typeface="Arial" panose="020B0604020202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rPr>
              <a:t>We can observe that with heavy payloads, the successful landing are more for PO, LEO and ISS orbits.</a:t>
            </a:r>
            <a:endParaRPr lang="en-US" sz="2200" dirty="0">
              <a:solidFill>
                <a:schemeClr val="accent3">
                  <a:lumMod val="25000"/>
                </a:schemeClr>
              </a:solidFill>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rial" panose="020B0604020202020204" pitchFamily="34" charset="0"/>
                <a:ea typeface="+mj-ea"/>
                <a:cs typeface="+mj-cs"/>
              </a:rPr>
              <a:t>Launch Success Yearly Trend</a:t>
            </a:r>
            <a:endParaRPr lang="en-US" sz="3600" kern="1200" dirty="0">
              <a:solidFill>
                <a:srgbClr val="0B49CB"/>
              </a:solidFill>
              <a:latin typeface="Arial" panose="020B0604020202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rial" panose="020B0604020202020204" pitchFamily="34" charset="0"/>
              </a:rPr>
              <a:t>From the plot, we can observe that success rate since 2013 kept on increasing till 2020.</a:t>
            </a:r>
            <a:endParaRPr lang="en-US" sz="2200" dirty="0">
              <a:latin typeface="Arial" panose="020B0604020202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rial" panose="020B0604020202020204" pitchFamily="34" charset="0"/>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rial" panose="020B0604020202020204" pitchFamily="34" charset="0"/>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rial" panose="020B0604020202020204" pitchFamily="34" charset="0"/>
              </a:rPr>
              <a:t>We used the key word </a:t>
            </a:r>
            <a:r>
              <a:rPr lang="en-US" sz="2200" b="1" dirty="0">
                <a:latin typeface="Arial" panose="020B0604020202020204" pitchFamily="34" charset="0"/>
              </a:rPr>
              <a:t>DISTINCT</a:t>
            </a:r>
            <a:r>
              <a:rPr lang="en-US" sz="2200" dirty="0">
                <a:latin typeface="Arial" panose="020B0604020202020204" pitchFamily="34" charset="0"/>
              </a:rPr>
              <a:t> to show only unique launch sites from the SpaceX data.</a:t>
            </a:r>
            <a:endParaRPr lang="en-US" sz="2200" dirty="0">
              <a:latin typeface="Arial" panose="020B0604020202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We used the query above to display 5 records where launch sites begin with `CCA`</a:t>
            </a:r>
            <a:endParaRPr lang="en-US" sz="2200" dirty="0">
              <a:solidFill>
                <a:schemeClr val="accent3">
                  <a:lumMod val="25000"/>
                </a:schemeClr>
              </a:solidFill>
              <a:latin typeface="Arial" panose="020B0604020202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Launch Site Names Begin with 'CCA'</a:t>
            </a:r>
            <a:endParaRPr lang="en-US" dirty="0">
              <a:solidFill>
                <a:srgbClr val="0B49CB"/>
              </a:solidFill>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rPr>
              <a:t>We calculated the total payload carried by boosters from NASA as 45596 using the query below</a:t>
            </a:r>
            <a:endParaRPr lang="en-US" sz="2200" dirty="0">
              <a:solidFill>
                <a:schemeClr val="accent3">
                  <a:lumMod val="25000"/>
                </a:schemeClr>
              </a:solidFill>
              <a:latin typeface="Arial" panose="020B0604020202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Total Payload Mass</a:t>
            </a:r>
            <a:endParaRPr lang="en-US" dirty="0">
              <a:solidFill>
                <a:srgbClr val="0B49CB"/>
              </a:solidFill>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rial" panose="020B0604020202020204" pitchFamily="34" charset="0"/>
                <a:ea typeface="+mj-ea"/>
                <a:cs typeface="+mj-cs"/>
              </a:rPr>
              <a:t>Average Payload Mass by F9 v1.1</a:t>
            </a:r>
            <a:endParaRPr lang="en-US" sz="3700" kern="1200" dirty="0">
              <a:solidFill>
                <a:srgbClr val="0B49CB"/>
              </a:solidFill>
              <a:latin typeface="Arial" panose="020B0604020202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rial" panose="020B0604020202020204" pitchFamily="34" charset="0"/>
              </a:rPr>
              <a:t>We calculated the average payload mass carried by booster version F9 v1.1 as 2928.4</a:t>
            </a:r>
            <a:endParaRPr lang="en-US" sz="2000" dirty="0">
              <a:latin typeface="Arial" panose="020B0604020202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rial" panose="020B0604020202020204" pitchFamily="34" charset="0"/>
                <a:ea typeface="+mj-ea"/>
                <a:cs typeface="+mj-cs"/>
              </a:rPr>
              <a:t>First Successful Ground Landing Date</a:t>
            </a:r>
            <a:endParaRPr lang="en-US" sz="3600" kern="1200" dirty="0">
              <a:solidFill>
                <a:srgbClr val="0B49CB"/>
              </a:solidFill>
              <a:latin typeface="Arial" panose="020B0604020202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rial" panose="020B0604020202020204" pitchFamily="34" charset="0"/>
              </a:rPr>
              <a:t>We observed that the dates of the first successful landing outcome on ground pad was 22</a:t>
            </a:r>
            <a:r>
              <a:rPr lang="en-US" sz="1800" baseline="30000" dirty="0">
                <a:latin typeface="Arial" panose="020B0604020202020204" pitchFamily="34" charset="0"/>
              </a:rPr>
              <a:t>nd</a:t>
            </a:r>
            <a:r>
              <a:rPr lang="en-US" sz="1800" dirty="0">
                <a:latin typeface="Arial" panose="020B0604020202020204" pitchFamily="34" charset="0"/>
              </a:rPr>
              <a:t> December 2015</a:t>
            </a:r>
            <a:endParaRPr lang="en-US" sz="1800" dirty="0">
              <a:latin typeface="Arial" panose="020B0604020202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rial" panose="020B0604020202020204" pitchFamily="34" charset="0"/>
                <a:ea typeface="+mj-ea"/>
                <a:cs typeface="+mj-cs"/>
              </a:rPr>
              <a:t>Successful Drone Ship Landing with Payload between 4000 and 6000</a:t>
            </a:r>
            <a:endParaRPr lang="en-US" sz="3600" kern="1200" dirty="0">
              <a:solidFill>
                <a:srgbClr val="0B49CB"/>
              </a:solidFill>
              <a:latin typeface="Arial" panose="020B0604020202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rial" panose="020B0604020202020204" pitchFamily="34" charset="0"/>
              </a:rPr>
              <a:t>We used the </a:t>
            </a:r>
            <a:r>
              <a:rPr lang="en-US" sz="2000" b="1" dirty="0">
                <a:latin typeface="Arial" panose="020B0604020202020204" pitchFamily="34" charset="0"/>
              </a:rPr>
              <a:t>WHERE</a:t>
            </a:r>
            <a:r>
              <a:rPr lang="en-US" sz="2000" dirty="0">
                <a:latin typeface="Arial" panose="020B0604020202020204" pitchFamily="34" charset="0"/>
              </a:rPr>
              <a:t> clause to filter for boosters which have successfully landed on drone ship and applied the </a:t>
            </a:r>
            <a:r>
              <a:rPr lang="en-US" sz="2000" b="1" dirty="0">
                <a:latin typeface="Arial" panose="020B0604020202020204" pitchFamily="34" charset="0"/>
              </a:rPr>
              <a:t>AND</a:t>
            </a:r>
            <a:r>
              <a:rPr lang="en-US" sz="2000" dirty="0">
                <a:latin typeface="Arial" panose="020B0604020202020204" pitchFamily="34" charset="0"/>
              </a:rPr>
              <a:t> condition to determine successful landing with payload mass greater than 4000 but less than 6000</a:t>
            </a:r>
            <a:endParaRPr lang="en-US" sz="2000" dirty="0">
              <a:latin typeface="Arial" panose="020B0604020202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rial" panose="020B0604020202020204" pitchFamily="34" charset="0"/>
              </a:rPr>
              <a:t>Summary of methodologies</a:t>
            </a:r>
            <a:endParaRPr lang="en-US" sz="2200" dirty="0">
              <a:solidFill>
                <a:schemeClr val="accent3">
                  <a:lumMod val="25000"/>
                </a:schemeClr>
              </a:solidFill>
              <a:latin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rPr>
              <a:t>Data Collection through API</a:t>
            </a:r>
            <a:endParaRPr lang="en-US" sz="1800" dirty="0">
              <a:solidFill>
                <a:schemeClr val="accent3">
                  <a:lumMod val="25000"/>
                </a:schemeClr>
              </a:solidFill>
              <a:latin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rPr>
              <a:t>Data Collection with Web Scraping</a:t>
            </a:r>
            <a:endParaRPr lang="en-US" sz="1800" dirty="0">
              <a:solidFill>
                <a:schemeClr val="accent3">
                  <a:lumMod val="25000"/>
                </a:schemeClr>
              </a:solidFill>
              <a:latin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rPr>
              <a:t>Data Wrangling</a:t>
            </a:r>
            <a:endParaRPr lang="en-US" sz="1800" dirty="0">
              <a:solidFill>
                <a:schemeClr val="accent3">
                  <a:lumMod val="25000"/>
                </a:schemeClr>
              </a:solidFill>
              <a:latin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rPr>
              <a:t>Exploratory Data Analysis with SQL</a:t>
            </a:r>
            <a:endParaRPr lang="en-US" sz="1800" dirty="0">
              <a:solidFill>
                <a:schemeClr val="accent3">
                  <a:lumMod val="25000"/>
                </a:schemeClr>
              </a:solidFill>
              <a:latin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rPr>
              <a:t>Exploratory Data Analysis with Data Visualization</a:t>
            </a:r>
            <a:endParaRPr lang="en-US" sz="1800" dirty="0">
              <a:solidFill>
                <a:schemeClr val="accent3">
                  <a:lumMod val="25000"/>
                </a:schemeClr>
              </a:solidFill>
              <a:latin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rPr>
              <a:t>Interactive Visual Analytics with Folium</a:t>
            </a:r>
            <a:endParaRPr lang="en-US" sz="1800" dirty="0">
              <a:solidFill>
                <a:schemeClr val="accent3">
                  <a:lumMod val="25000"/>
                </a:schemeClr>
              </a:solidFill>
              <a:latin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rPr>
              <a:t>Machine Learning Prediction</a:t>
            </a:r>
            <a:endParaRPr lang="en-US" sz="1800" dirty="0">
              <a:solidFill>
                <a:schemeClr val="accent3">
                  <a:lumMod val="25000"/>
                </a:schemeClr>
              </a:solidFill>
              <a:latin typeface="Arial" panose="020B0604020202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rial" panose="020B0604020202020204" pitchFamily="34" charset="0"/>
              </a:rPr>
              <a:t>Summary of all results</a:t>
            </a:r>
            <a:endParaRPr lang="en-US" sz="1800" dirty="0">
              <a:solidFill>
                <a:schemeClr val="accent3">
                  <a:lumMod val="25000"/>
                </a:schemeClr>
              </a:solidFill>
              <a:latin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rPr>
              <a:t>Exploratory Data Analysis result</a:t>
            </a:r>
            <a:endParaRPr lang="en-US" sz="1800" dirty="0">
              <a:solidFill>
                <a:schemeClr val="accent3">
                  <a:lumMod val="25000"/>
                </a:schemeClr>
              </a:solidFill>
              <a:latin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rPr>
              <a:t>Interactive analytics in screenshots</a:t>
            </a:r>
            <a:endParaRPr lang="en-US" sz="1800" dirty="0">
              <a:solidFill>
                <a:schemeClr val="accent3">
                  <a:lumMod val="25000"/>
                </a:schemeClr>
              </a:solidFill>
              <a:latin typeface="Arial" panose="020B0604020202020204" pitchFamily="34" charset="0"/>
            </a:endParaRPr>
          </a:p>
          <a:p>
            <a:pPr lvl="1">
              <a:lnSpc>
                <a:spcPct val="100000"/>
              </a:lnSpc>
              <a:spcBef>
                <a:spcPts val="1400"/>
              </a:spcBef>
              <a:buFontTx/>
              <a:buChar char="-"/>
            </a:pPr>
            <a:r>
              <a:rPr lang="en-US" sz="1800" dirty="0">
                <a:solidFill>
                  <a:schemeClr val="accent3">
                    <a:lumMod val="25000"/>
                  </a:schemeClr>
                </a:solidFill>
                <a:latin typeface="Arial" panose="020B0604020202020204" pitchFamily="34" charset="0"/>
              </a:rPr>
              <a:t>Predictive Analytics result</a:t>
            </a:r>
            <a:endParaRPr lang="en-US" sz="1800" dirty="0">
              <a:solidFill>
                <a:schemeClr val="accent3">
                  <a:lumMod val="25000"/>
                </a:schemeClr>
              </a:solidFill>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Executive Summary</a:t>
            </a:r>
            <a:endParaRPr lang="en-US" dirty="0">
              <a:solidFill>
                <a:srgbClr val="0B49CB"/>
              </a:solidFill>
              <a:latin typeface="Arial" panose="020B060402020202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rial" panose="020B0604020202020204" pitchFamily="34" charset="0"/>
                <a:ea typeface="+mj-ea"/>
                <a:cs typeface="+mj-cs"/>
              </a:rPr>
              <a:t>Total Number of Successful and Failure Mission Outcomes</a:t>
            </a:r>
            <a:endParaRPr lang="en-US" sz="3600" kern="1200" dirty="0">
              <a:solidFill>
                <a:srgbClr val="0B49CB"/>
              </a:solidFill>
              <a:latin typeface="Arial" panose="020B0604020202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rial" panose="020B0604020202020204" pitchFamily="34" charset="0"/>
              </a:rPr>
              <a:t>We used wildcard like ‘%’ to filter for </a:t>
            </a:r>
            <a:r>
              <a:rPr lang="en-US" sz="2000" b="1" dirty="0">
                <a:latin typeface="Arial" panose="020B0604020202020204" pitchFamily="34" charset="0"/>
              </a:rPr>
              <a:t>WHERE</a:t>
            </a:r>
            <a:r>
              <a:rPr lang="en-US" sz="2000" dirty="0">
                <a:latin typeface="Arial" panose="020B0604020202020204" pitchFamily="34" charset="0"/>
              </a:rPr>
              <a:t> </a:t>
            </a:r>
            <a:r>
              <a:rPr lang="en-US" sz="2000" dirty="0" err="1">
                <a:latin typeface="Arial" panose="020B0604020202020204" pitchFamily="34" charset="0"/>
              </a:rPr>
              <a:t>MissionOutcome</a:t>
            </a:r>
            <a:r>
              <a:rPr lang="en-US" sz="2000" dirty="0">
                <a:latin typeface="Arial" panose="020B0604020202020204" pitchFamily="34" charset="0"/>
              </a:rPr>
              <a:t> was a success or a failure. </a:t>
            </a:r>
            <a:endParaRPr lang="en-US" sz="2000" dirty="0">
              <a:latin typeface="Arial" panose="020B0604020202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rial" panose="020B0604020202020204" pitchFamily="34" charset="0"/>
                <a:ea typeface="+mj-ea"/>
                <a:cs typeface="+mj-cs"/>
              </a:rPr>
              <a:t>Boosters Carried Maximum Payload</a:t>
            </a:r>
            <a:endParaRPr lang="en-US" sz="3700" kern="1200" dirty="0">
              <a:solidFill>
                <a:srgbClr val="0B49CB"/>
              </a:solidFill>
              <a:latin typeface="Arial" panose="020B0604020202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rial" panose="020B0604020202020204" pitchFamily="34" charset="0"/>
              </a:rPr>
              <a:t>We determined the booster that have carried the maximum payload using a subquery in the </a:t>
            </a:r>
            <a:r>
              <a:rPr lang="en-US" sz="1700" b="1" dirty="0">
                <a:latin typeface="Arial" panose="020B0604020202020204" pitchFamily="34" charset="0"/>
              </a:rPr>
              <a:t>WHERE</a:t>
            </a:r>
            <a:r>
              <a:rPr lang="en-US" sz="1700" dirty="0">
                <a:latin typeface="Arial" panose="020B0604020202020204" pitchFamily="34" charset="0"/>
              </a:rPr>
              <a:t> clause and the </a:t>
            </a:r>
            <a:r>
              <a:rPr lang="en-US" sz="1700" b="1" dirty="0">
                <a:latin typeface="Arial" panose="020B0604020202020204" pitchFamily="34" charset="0"/>
              </a:rPr>
              <a:t>MAX() </a:t>
            </a:r>
            <a:r>
              <a:rPr lang="en-US" sz="1700" dirty="0">
                <a:latin typeface="Arial" panose="020B0604020202020204" pitchFamily="34" charset="0"/>
              </a:rPr>
              <a:t>function.</a:t>
            </a:r>
            <a:endParaRPr lang="en-US" sz="1700" dirty="0">
              <a:latin typeface="Arial" panose="020B0604020202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rPr>
              <a:t>We used a combinations of the </a:t>
            </a:r>
            <a:r>
              <a:rPr lang="en-US" sz="2200" b="1" dirty="0">
                <a:solidFill>
                  <a:schemeClr val="accent3">
                    <a:lumMod val="25000"/>
                  </a:schemeClr>
                </a:solidFill>
                <a:latin typeface="Arial" panose="020B0604020202020204" pitchFamily="34" charset="0"/>
              </a:rPr>
              <a:t>WHERE</a:t>
            </a:r>
            <a:r>
              <a:rPr lang="en-US" sz="2200" dirty="0">
                <a:solidFill>
                  <a:schemeClr val="accent3">
                    <a:lumMod val="25000"/>
                  </a:schemeClr>
                </a:solidFill>
                <a:latin typeface="Arial" panose="020B0604020202020204" pitchFamily="34" charset="0"/>
              </a:rPr>
              <a:t> clause, </a:t>
            </a:r>
            <a:r>
              <a:rPr lang="en-US" sz="2200" b="1" dirty="0">
                <a:solidFill>
                  <a:schemeClr val="accent3">
                    <a:lumMod val="25000"/>
                  </a:schemeClr>
                </a:solidFill>
                <a:latin typeface="Arial" panose="020B0604020202020204" pitchFamily="34" charset="0"/>
              </a:rPr>
              <a:t>LIKE</a:t>
            </a:r>
            <a:r>
              <a:rPr lang="en-US" sz="2200" dirty="0">
                <a:solidFill>
                  <a:schemeClr val="accent3">
                    <a:lumMod val="25000"/>
                  </a:schemeClr>
                </a:solidFill>
                <a:latin typeface="Arial" panose="020B0604020202020204" pitchFamily="34" charset="0"/>
              </a:rPr>
              <a:t>, </a:t>
            </a:r>
            <a:r>
              <a:rPr lang="en-US" sz="2200" b="1" dirty="0">
                <a:solidFill>
                  <a:schemeClr val="accent3">
                    <a:lumMod val="25000"/>
                  </a:schemeClr>
                </a:solidFill>
                <a:latin typeface="Arial" panose="020B0604020202020204" pitchFamily="34" charset="0"/>
              </a:rPr>
              <a:t>AND</a:t>
            </a:r>
            <a:r>
              <a:rPr lang="en-US" sz="2200" dirty="0">
                <a:solidFill>
                  <a:schemeClr val="accent3">
                    <a:lumMod val="25000"/>
                  </a:schemeClr>
                </a:solidFill>
                <a:latin typeface="Arial" panose="020B0604020202020204" pitchFamily="34" charset="0"/>
              </a:rPr>
              <a:t>, and </a:t>
            </a:r>
            <a:r>
              <a:rPr lang="en-US" sz="2200" b="1" dirty="0">
                <a:solidFill>
                  <a:schemeClr val="accent3">
                    <a:lumMod val="25000"/>
                  </a:schemeClr>
                </a:solidFill>
                <a:latin typeface="Arial" panose="020B0604020202020204" pitchFamily="34" charset="0"/>
              </a:rPr>
              <a:t>BETWEEN</a:t>
            </a:r>
            <a:r>
              <a:rPr lang="en-US" sz="2200" dirty="0">
                <a:solidFill>
                  <a:schemeClr val="accent3">
                    <a:lumMod val="25000"/>
                  </a:schemeClr>
                </a:solidFill>
                <a:latin typeface="Arial" panose="020B0604020202020204" pitchFamily="34" charset="0"/>
              </a:rPr>
              <a:t> conditions to filter for failed landing outcomes in drone ship, their booster versions, and launch site names for year 2015</a:t>
            </a:r>
            <a:endParaRPr lang="en-US" sz="2200" dirty="0">
              <a:solidFill>
                <a:schemeClr val="accent3">
                  <a:lumMod val="25000"/>
                </a:schemeClr>
              </a:solidFill>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2015 Launch Records</a:t>
            </a:r>
            <a:endParaRPr lang="en-US" dirty="0">
              <a:solidFill>
                <a:srgbClr val="0B49CB"/>
              </a:solidFill>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rial" panose="020B0604020202020204" pitchFamily="34" charset="0"/>
                <a:ea typeface="+mj-ea"/>
                <a:cs typeface="+mj-cs"/>
              </a:rPr>
              <a:t>Rank Landing Outcomes Between 2010-06-04 and 2017-03-20</a:t>
            </a:r>
            <a:endParaRPr lang="en-US" sz="3600" kern="1200" dirty="0">
              <a:solidFill>
                <a:srgbClr val="0B49CB"/>
              </a:solidFill>
              <a:latin typeface="Arial" panose="020B0604020202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rial" panose="020B0604020202020204" pitchFamily="34" charset="0"/>
              </a:rPr>
              <a:t>We selected Landing outcomes and the </a:t>
            </a:r>
            <a:r>
              <a:rPr lang="en-US" sz="2000" b="1" dirty="0">
                <a:latin typeface="Arial" panose="020B0604020202020204" pitchFamily="34" charset="0"/>
              </a:rPr>
              <a:t>COUNT</a:t>
            </a:r>
            <a:r>
              <a:rPr lang="en-US" sz="2000" dirty="0">
                <a:latin typeface="Arial" panose="020B0604020202020204" pitchFamily="34" charset="0"/>
              </a:rPr>
              <a:t> of landing outcomes from the data and used the </a:t>
            </a:r>
            <a:r>
              <a:rPr lang="en-US" sz="2000" b="1" dirty="0">
                <a:latin typeface="Arial" panose="020B0604020202020204" pitchFamily="34" charset="0"/>
              </a:rPr>
              <a:t>WHERE</a:t>
            </a:r>
            <a:r>
              <a:rPr lang="en-US" sz="2000" dirty="0">
                <a:latin typeface="Arial" panose="020B0604020202020204" pitchFamily="34" charset="0"/>
              </a:rPr>
              <a:t> clause to filter for landing outcomes </a:t>
            </a:r>
            <a:r>
              <a:rPr lang="en-US" sz="2000" b="1" dirty="0">
                <a:latin typeface="Arial" panose="020B0604020202020204" pitchFamily="34" charset="0"/>
              </a:rPr>
              <a:t>BETWEEN</a:t>
            </a:r>
            <a:r>
              <a:rPr lang="en-US" sz="2000" dirty="0">
                <a:latin typeface="Arial" panose="020B0604020202020204" pitchFamily="34" charset="0"/>
              </a:rPr>
              <a:t> 2010-06-04 to 2010-03-20.</a:t>
            </a:r>
            <a:endParaRPr lang="en-US" sz="2000" dirty="0">
              <a:latin typeface="Arial" panose="020B0604020202020204" pitchFamily="34" charset="0"/>
            </a:endParaRPr>
          </a:p>
          <a:p>
            <a:pPr>
              <a:spcBef>
                <a:spcPts val="1400"/>
              </a:spcBef>
            </a:pPr>
            <a:r>
              <a:rPr lang="en-US" sz="2000" dirty="0">
                <a:latin typeface="Arial" panose="020B0604020202020204" pitchFamily="34" charset="0"/>
              </a:rPr>
              <a:t>We applied the </a:t>
            </a:r>
            <a:r>
              <a:rPr lang="en-US" sz="2000" b="1" dirty="0">
                <a:latin typeface="Arial" panose="020B0604020202020204" pitchFamily="34" charset="0"/>
              </a:rPr>
              <a:t>GROUP BY </a:t>
            </a:r>
            <a:r>
              <a:rPr lang="en-US" sz="2000" dirty="0">
                <a:latin typeface="Arial" panose="020B0604020202020204" pitchFamily="34" charset="0"/>
              </a:rPr>
              <a:t>clause to group the landing outcomes and the </a:t>
            </a:r>
            <a:r>
              <a:rPr lang="en-US" sz="2000" b="1" dirty="0">
                <a:latin typeface="Arial" panose="020B0604020202020204" pitchFamily="34" charset="0"/>
              </a:rPr>
              <a:t>ORDER BY </a:t>
            </a:r>
            <a:r>
              <a:rPr lang="en-US" sz="2000" dirty="0">
                <a:latin typeface="Arial" panose="020B0604020202020204" pitchFamily="34" charset="0"/>
              </a:rPr>
              <a:t>clause to order the grouped landing outcome in descending order.</a:t>
            </a:r>
            <a:endParaRPr lang="en-US" sz="2000" dirty="0">
              <a:latin typeface="Arial" panose="020B0604020202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All launch sites global map markers</a:t>
            </a:r>
            <a:endParaRPr lang="en-US" dirty="0">
              <a:solidFill>
                <a:srgbClr val="0B49CB"/>
              </a:solidFill>
              <a:latin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Markers showing launch sites with color labels</a:t>
            </a:r>
            <a:endParaRPr lang="en-US" dirty="0">
              <a:solidFill>
                <a:srgbClr val="0B49CB"/>
              </a:solidFill>
              <a:latin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Launch Site distance to landmarks</a:t>
            </a:r>
            <a:endParaRPr lang="en-US" dirty="0">
              <a:solidFill>
                <a:srgbClr val="0B49CB"/>
              </a:solidFill>
              <a:latin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Pie chart showing the success percentage achieved by each launch site</a:t>
            </a:r>
            <a:endParaRPr lang="en-US" dirty="0">
              <a:solidFill>
                <a:srgbClr val="0B49CB"/>
              </a:solidFill>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Introduction</a:t>
            </a:r>
            <a:endParaRPr lang="en-US">
              <a:solidFill>
                <a:srgbClr val="0B49CB"/>
              </a:solidFill>
              <a:latin typeface="Arial" panose="020B0604020202020204" pitchFamily="34" charset="0"/>
              <a:cs typeface="Arial" panose="020B0604020202020204" pitchFamily="34" charset="0"/>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rial" panose="020B0604020202020204" pitchFamily="34" charset="0"/>
              </a:rPr>
              <a:t>Project background and context</a:t>
            </a:r>
            <a:endParaRPr lang="en-US" sz="2200" dirty="0">
              <a:solidFill>
                <a:schemeClr val="accent3">
                  <a:lumMod val="25000"/>
                </a:schemeClr>
              </a:solidFill>
              <a:latin typeface="Arial" panose="020B0604020202020204" pitchFamily="34" charset="0"/>
            </a:endParaRPr>
          </a:p>
          <a:p>
            <a:pPr marL="457200" lvl="1" indent="0" algn="just">
              <a:spcBef>
                <a:spcPts val="1400"/>
              </a:spcBef>
              <a:buNone/>
            </a:pPr>
            <a:r>
              <a:rPr lang="en-US" sz="1800" dirty="0">
                <a:solidFill>
                  <a:schemeClr val="accent3">
                    <a:lumMod val="25000"/>
                  </a:schemeClr>
                </a:solidFill>
                <a:latin typeface="Arial" panose="020B0604020202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rial" panose="020B0604020202020204" pitchFamily="34" charset="0"/>
            </a:endParaRPr>
          </a:p>
          <a:p>
            <a:pPr>
              <a:spcBef>
                <a:spcPts val="1400"/>
              </a:spcBef>
            </a:pPr>
            <a:r>
              <a:rPr lang="en-US" sz="2200" dirty="0">
                <a:solidFill>
                  <a:schemeClr val="accent3">
                    <a:lumMod val="25000"/>
                  </a:schemeClr>
                </a:solidFill>
                <a:latin typeface="Arial" panose="020B0604020202020204" pitchFamily="34" charset="0"/>
              </a:rPr>
              <a:t>Problems you want to find answers</a:t>
            </a:r>
            <a:endParaRPr lang="en-US" sz="2200" dirty="0">
              <a:solidFill>
                <a:schemeClr val="accent3">
                  <a:lumMod val="25000"/>
                </a:schemeClr>
              </a:solidFill>
              <a:latin typeface="Arial" panose="020B0604020202020204" pitchFamily="34" charset="0"/>
            </a:endParaRPr>
          </a:p>
          <a:p>
            <a:pPr lvl="1">
              <a:spcBef>
                <a:spcPts val="1400"/>
              </a:spcBef>
              <a:buFontTx/>
              <a:buChar char="-"/>
            </a:pPr>
            <a:r>
              <a:rPr lang="en-US" sz="1800" dirty="0">
                <a:solidFill>
                  <a:schemeClr val="accent3">
                    <a:lumMod val="25000"/>
                  </a:schemeClr>
                </a:solidFill>
                <a:latin typeface="Arial" panose="020B0604020202020204" pitchFamily="34" charset="0"/>
              </a:rPr>
              <a:t>What factors determine if the rocket will land successfully?</a:t>
            </a:r>
            <a:endParaRPr lang="en-US" sz="1800" dirty="0">
              <a:solidFill>
                <a:schemeClr val="accent3">
                  <a:lumMod val="25000"/>
                </a:schemeClr>
              </a:solidFill>
              <a:latin typeface="Arial" panose="020B0604020202020204" pitchFamily="34" charset="0"/>
            </a:endParaRPr>
          </a:p>
          <a:p>
            <a:pPr lvl="1">
              <a:spcBef>
                <a:spcPts val="1400"/>
              </a:spcBef>
              <a:buFontTx/>
              <a:buChar char="-"/>
            </a:pPr>
            <a:r>
              <a:rPr lang="en-US" sz="1800" dirty="0">
                <a:solidFill>
                  <a:schemeClr val="accent3">
                    <a:lumMod val="25000"/>
                  </a:schemeClr>
                </a:solidFill>
                <a:latin typeface="Arial" panose="020B0604020202020204" pitchFamily="34" charset="0"/>
              </a:rPr>
              <a:t>The interaction amongst various features that determine the success rate of a successful landing</a:t>
            </a:r>
            <a:endParaRPr lang="en-US" sz="1800" dirty="0">
              <a:solidFill>
                <a:schemeClr val="accent3">
                  <a:lumMod val="25000"/>
                </a:schemeClr>
              </a:solidFill>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Pie chart showing the Launch site with the highest launch success ratio</a:t>
            </a:r>
            <a:endParaRPr lang="en-US" dirty="0">
              <a:solidFill>
                <a:srgbClr val="0B49CB"/>
              </a:solidFill>
              <a:latin typeface="Arial" panose="020B0604020202020204" pitchFamily="34" charset="0"/>
            </a:endParaRPr>
          </a:p>
          <a:p>
            <a:endParaRPr lang="en-US" dirty="0">
              <a:solidFill>
                <a:srgbClr val="0B49CB"/>
              </a:solidFill>
              <a:latin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rial" panose="020B0604020202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rial" panose="020B0604020202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rial" panose="020B0604020202020204" pitchFamily="34" charset="0"/>
                <a:ea typeface="+mj-ea"/>
                <a:cs typeface="+mj-cs"/>
              </a:rPr>
              <a:t>Classification Accuracy</a:t>
            </a:r>
            <a:endParaRPr lang="en-US" sz="3700" kern="1200" dirty="0">
              <a:solidFill>
                <a:srgbClr val="0B49CB"/>
              </a:solidFill>
              <a:latin typeface="Arial" panose="020B0604020202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rial" panose="020B0604020202020204" pitchFamily="34" charset="0"/>
              </a:rPr>
              <a:t>The decision tree classifier is the model with the highest classification accuracy</a:t>
            </a:r>
            <a:endParaRPr lang="en-US" sz="2200" dirty="0">
              <a:latin typeface="Arial" panose="020B0604020202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rial" panose="020B0604020202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rial" panose="020B0604020202020204" pitchFamily="34" charset="0"/>
              </a:rPr>
              <a:t>We can conclude that:</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The larger the flight amount at a launch site, the greater the success rate at a launch site.</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latin typeface="Arial" panose="020B0604020202020204" pitchFamily="34" charset="0"/>
              </a:rPr>
              <a:t>Launch success rate started to increase in 2013 till 2020.</a:t>
            </a:r>
            <a:endParaRPr lang="en-US" sz="2200" dirty="0">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Orbits </a:t>
            </a:r>
            <a:r>
              <a:rPr lang="en-US" sz="2200" dirty="0">
                <a:latin typeface="Arial" panose="020B0604020202020204" pitchFamily="34" charset="0"/>
              </a:rPr>
              <a:t>ES-L1, GEO, HEO, SSO, VLEO had the most success rate.</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KSC LC-39A had the most successful launches of any sites.</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The Decision tree classifier is the best machine learning algorithm for this task.</a:t>
            </a:r>
            <a:endParaRPr lang="en-US" sz="2200" dirty="0">
              <a:solidFill>
                <a:schemeClr val="accent3">
                  <a:lumMod val="25000"/>
                </a:schemeClr>
              </a:solidFill>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rial" panose="020B0604020202020204" pitchFamily="34" charset="0"/>
                <a:cs typeface="Arial" panose="020B0604020202020204" pitchFamily="34" charset="0"/>
              </a:rPr>
              <a:t>Executive Summary</a:t>
            </a:r>
            <a:endParaRPr lang="en-US" sz="8800" dirty="0">
              <a:solidFill>
                <a:srgbClr val="0B49CB"/>
              </a:solidFill>
              <a:latin typeface="Arial" panose="020B0604020202020204" pitchFamily="34" charset="0"/>
              <a:cs typeface="Arial" panose="020B0604020202020204" pitchFamily="34" charset="0"/>
            </a:endParaRP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Data collection methodology:</a:t>
            </a:r>
            <a:endParaRPr lang="en-US" sz="8800" dirty="0">
              <a:solidFill>
                <a:schemeClr val="accent3">
                  <a:lumMod val="25000"/>
                </a:schemeClr>
              </a:solidFill>
              <a:latin typeface="Arial" panose="020B0604020202020204" pitchFamily="34" charset="0"/>
              <a:cs typeface="Arial" panose="020B0604020202020204" pitchFamily="34" charset="0"/>
            </a:endParaRPr>
          </a:p>
          <a:p>
            <a:pPr lvl="1">
              <a:lnSpc>
                <a:spcPct val="120000"/>
              </a:lnSpc>
              <a:spcBef>
                <a:spcPts val="1400"/>
              </a:spcBef>
            </a:pPr>
            <a:r>
              <a:rPr lang="en-US" sz="7600" dirty="0">
                <a:solidFill>
                  <a:schemeClr val="bg2">
                    <a:lumMod val="50000"/>
                  </a:schemeClr>
                </a:solidFill>
                <a:latin typeface="Arial" panose="020B0604020202020204" pitchFamily="34" charset="0"/>
                <a:cs typeface="Arial" panose="020B0604020202020204" pitchFamily="34" charset="0"/>
              </a:rPr>
              <a:t>Data was collected using SpaceX API and web scraping from Wikipedia. </a:t>
            </a:r>
            <a:endParaRPr lang="en-US" sz="7600" dirty="0">
              <a:solidFill>
                <a:schemeClr val="bg2">
                  <a:lumMod val="50000"/>
                </a:schemeClr>
              </a:solidFill>
              <a:latin typeface="Arial" panose="020B0604020202020204" pitchFamily="34" charset="0"/>
              <a:cs typeface="Arial" panose="020B0604020202020204" pitchFamily="34" charset="0"/>
            </a:endParaRP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Perform data wrangling</a:t>
            </a:r>
            <a:endParaRPr lang="en-US" sz="8800" dirty="0">
              <a:solidFill>
                <a:schemeClr val="accent3">
                  <a:lumMod val="25000"/>
                </a:schemeClr>
              </a:solidFill>
              <a:latin typeface="Arial" panose="020B0604020202020204" pitchFamily="34" charset="0"/>
              <a:cs typeface="Arial" panose="020B0604020202020204" pitchFamily="34" charset="0"/>
            </a:endParaRPr>
          </a:p>
          <a:p>
            <a:pPr lvl="1">
              <a:lnSpc>
                <a:spcPct val="120000"/>
              </a:lnSpc>
              <a:spcBef>
                <a:spcPts val="1400"/>
              </a:spcBef>
            </a:pPr>
            <a:r>
              <a:rPr lang="en-US" sz="7600" dirty="0">
                <a:solidFill>
                  <a:schemeClr val="bg2">
                    <a:lumMod val="50000"/>
                  </a:schemeClr>
                </a:solidFill>
                <a:latin typeface="Arial" panose="020B0604020202020204" pitchFamily="34" charset="0"/>
                <a:cs typeface="Arial" panose="020B0604020202020204" pitchFamily="34" charset="0"/>
              </a:rPr>
              <a:t>One-hot encoding was applied to categorical features</a:t>
            </a:r>
            <a:endParaRPr lang="en-US" sz="7600" dirty="0">
              <a:solidFill>
                <a:schemeClr val="bg2">
                  <a:lumMod val="50000"/>
                </a:schemeClr>
              </a:solidFill>
              <a:latin typeface="Arial" panose="020B0604020202020204" pitchFamily="34" charset="0"/>
              <a:cs typeface="Arial" panose="020B0604020202020204" pitchFamily="34" charset="0"/>
            </a:endParaRP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Perform exploratory data analysis (EDA) using visualization and SQL</a:t>
            </a:r>
            <a:endParaRPr lang="en-US" sz="8800" dirty="0">
              <a:solidFill>
                <a:schemeClr val="accent3">
                  <a:lumMod val="25000"/>
                </a:schemeClr>
              </a:solidFill>
              <a:latin typeface="Arial" panose="020B0604020202020204" pitchFamily="34" charset="0"/>
              <a:cs typeface="Arial" panose="020B0604020202020204" pitchFamily="34" charset="0"/>
            </a:endParaRP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Perform interactive visual analytics using Folium and Plotly Dash</a:t>
            </a:r>
            <a:endParaRPr lang="en-US" sz="8800" dirty="0">
              <a:solidFill>
                <a:schemeClr val="accent3">
                  <a:lumMod val="25000"/>
                </a:schemeClr>
              </a:solidFill>
              <a:latin typeface="Arial" panose="020B0604020202020204" pitchFamily="34" charset="0"/>
              <a:cs typeface="Arial" panose="020B0604020202020204" pitchFamily="34" charset="0"/>
            </a:endParaRPr>
          </a:p>
          <a:p>
            <a:pPr>
              <a:lnSpc>
                <a:spcPct val="120000"/>
              </a:lnSpc>
              <a:spcBef>
                <a:spcPts val="1400"/>
              </a:spcBef>
            </a:pPr>
            <a:r>
              <a:rPr lang="en-US" sz="8800" dirty="0">
                <a:solidFill>
                  <a:schemeClr val="accent3">
                    <a:lumMod val="25000"/>
                  </a:schemeClr>
                </a:solidFill>
                <a:latin typeface="Arial" panose="020B0604020202020204" pitchFamily="34" charset="0"/>
                <a:cs typeface="Arial" panose="020B0604020202020204" pitchFamily="34" charset="0"/>
              </a:rPr>
              <a:t>Perform predictive analysis using classification models</a:t>
            </a:r>
            <a:endParaRPr lang="en-US" sz="8800" dirty="0">
              <a:solidFill>
                <a:schemeClr val="accent3">
                  <a:lumMod val="25000"/>
                </a:schemeClr>
              </a:solidFill>
              <a:latin typeface="Arial" panose="020B0604020202020204" pitchFamily="34" charset="0"/>
              <a:cs typeface="Arial" panose="020B0604020202020204" pitchFamily="34" charset="0"/>
            </a:endParaRPr>
          </a:p>
          <a:p>
            <a:pPr lvl="1">
              <a:lnSpc>
                <a:spcPct val="120000"/>
              </a:lnSpc>
              <a:spcBef>
                <a:spcPts val="1400"/>
              </a:spcBef>
            </a:pPr>
            <a:r>
              <a:rPr lang="en-US" sz="7600" dirty="0">
                <a:solidFill>
                  <a:schemeClr val="bg2">
                    <a:lumMod val="50000"/>
                  </a:schemeClr>
                </a:solidFill>
                <a:latin typeface="Arial" panose="020B0604020202020204" pitchFamily="34" charset="0"/>
                <a:cs typeface="Arial" panose="020B0604020202020204" pitchFamily="34" charset="0"/>
              </a:rPr>
              <a:t>How to build, tune, evaluate classification models</a:t>
            </a:r>
            <a:endParaRPr lang="en-US" sz="7600" dirty="0">
              <a:solidFill>
                <a:schemeClr val="bg2">
                  <a:lumMod val="50000"/>
                </a:schemeClr>
              </a:solidFill>
              <a:latin typeface="Arial" panose="020B0604020202020204" pitchFamily="34" charset="0"/>
              <a:cs typeface="Arial" panose="020B0604020202020204" pitchFamily="34" charset="0"/>
            </a:endParaRPr>
          </a:p>
          <a:p>
            <a:pPr>
              <a:lnSpc>
                <a:spcPct val="120000"/>
              </a:lnSpc>
              <a:spcBef>
                <a:spcPts val="1400"/>
              </a:spcBef>
            </a:pPr>
            <a:endParaRPr lang="en-US" sz="88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Methodology</a:t>
            </a:r>
            <a:endParaRPr lang="en-US" dirty="0">
              <a:solidFill>
                <a:srgbClr val="0B49CB"/>
              </a:solidFill>
              <a:latin typeface="Arial"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rial" panose="020B0604020202020204" pitchFamily="34" charset="0"/>
              </a:rPr>
              <a:t>The data was collected using various methods</a:t>
            </a:r>
            <a:endParaRPr lang="en-US" sz="2200" dirty="0">
              <a:solidFill>
                <a:schemeClr val="accent3">
                  <a:lumMod val="25000"/>
                </a:schemeClr>
              </a:solidFill>
              <a:latin typeface="Arial" panose="020B0604020202020204" pitchFamily="34" charset="0"/>
            </a:endParaRPr>
          </a:p>
          <a:p>
            <a:pPr lvl="1" algn="just">
              <a:lnSpc>
                <a:spcPct val="100000"/>
              </a:lnSpc>
              <a:spcBef>
                <a:spcPts val="1400"/>
              </a:spcBef>
              <a:buFontTx/>
              <a:buChar char="-"/>
            </a:pPr>
            <a:r>
              <a:rPr lang="en-US" sz="1900" dirty="0">
                <a:solidFill>
                  <a:schemeClr val="accent3">
                    <a:lumMod val="25000"/>
                  </a:schemeClr>
                </a:solidFill>
                <a:latin typeface="Arial" panose="020B0604020202020204" pitchFamily="34" charset="0"/>
              </a:rPr>
              <a:t>Data collection was done using get request to the SpaceX API.</a:t>
            </a:r>
            <a:endParaRPr lang="en-US" sz="1900" dirty="0">
              <a:solidFill>
                <a:schemeClr val="accent3">
                  <a:lumMod val="25000"/>
                </a:schemeClr>
              </a:solidFill>
              <a:latin typeface="Arial" panose="020B0604020202020204" pitchFamily="34" charset="0"/>
            </a:endParaRPr>
          </a:p>
          <a:p>
            <a:pPr lvl="1" algn="just">
              <a:lnSpc>
                <a:spcPct val="100000"/>
              </a:lnSpc>
              <a:spcBef>
                <a:spcPts val="1400"/>
              </a:spcBef>
              <a:buFontTx/>
              <a:buChar char="-"/>
            </a:pPr>
            <a:r>
              <a:rPr lang="en-US" sz="1900" dirty="0">
                <a:solidFill>
                  <a:schemeClr val="accent3">
                    <a:lumMod val="25000"/>
                  </a:schemeClr>
                </a:solidFill>
                <a:latin typeface="Arial" panose="020B0604020202020204" pitchFamily="34" charset="0"/>
              </a:rPr>
              <a:t>Next, we decoded the response content as a Json using .json() function call and turn it into a pandas </a:t>
            </a:r>
            <a:r>
              <a:rPr lang="en-US" sz="1900" dirty="0" err="1">
                <a:solidFill>
                  <a:schemeClr val="accent3">
                    <a:lumMod val="25000"/>
                  </a:schemeClr>
                </a:solidFill>
                <a:latin typeface="Arial" panose="020B0604020202020204" pitchFamily="34" charset="0"/>
              </a:rPr>
              <a:t>dataframe</a:t>
            </a:r>
            <a:r>
              <a:rPr lang="en-US" sz="1900" dirty="0">
                <a:solidFill>
                  <a:schemeClr val="accent3">
                    <a:lumMod val="25000"/>
                  </a:schemeClr>
                </a:solidFill>
                <a:latin typeface="Arial" panose="020B0604020202020204" pitchFamily="34" charset="0"/>
              </a:rPr>
              <a:t> using .</a:t>
            </a:r>
            <a:r>
              <a:rPr lang="en-US" sz="1900" dirty="0" err="1">
                <a:solidFill>
                  <a:schemeClr val="accent3">
                    <a:lumMod val="25000"/>
                  </a:schemeClr>
                </a:solidFill>
                <a:latin typeface="Arial" panose="020B0604020202020204" pitchFamily="34" charset="0"/>
              </a:rPr>
              <a:t>json_normalize</a:t>
            </a:r>
            <a:r>
              <a:rPr lang="en-US" sz="1900" dirty="0">
                <a:solidFill>
                  <a:schemeClr val="accent3">
                    <a:lumMod val="25000"/>
                  </a:schemeClr>
                </a:solidFill>
                <a:latin typeface="Arial" panose="020B0604020202020204" pitchFamily="34" charset="0"/>
              </a:rPr>
              <a:t>().</a:t>
            </a:r>
            <a:endParaRPr lang="en-US" sz="1900" dirty="0">
              <a:solidFill>
                <a:schemeClr val="accent3">
                  <a:lumMod val="25000"/>
                </a:schemeClr>
              </a:solidFill>
              <a:latin typeface="Arial" panose="020B0604020202020204" pitchFamily="34" charset="0"/>
            </a:endParaRPr>
          </a:p>
          <a:p>
            <a:pPr lvl="1" algn="just">
              <a:lnSpc>
                <a:spcPct val="100000"/>
              </a:lnSpc>
              <a:spcBef>
                <a:spcPts val="1400"/>
              </a:spcBef>
              <a:buFontTx/>
              <a:buChar char="-"/>
            </a:pPr>
            <a:r>
              <a:rPr lang="en-US" sz="1900" dirty="0">
                <a:solidFill>
                  <a:schemeClr val="accent3">
                    <a:lumMod val="25000"/>
                  </a:schemeClr>
                </a:solidFill>
                <a:latin typeface="Arial" panose="020B0604020202020204" pitchFamily="34" charset="0"/>
              </a:rPr>
              <a:t>We then cleaned the data, checked for missing values and fill in missing values where necessary.</a:t>
            </a:r>
            <a:endParaRPr lang="en-US" sz="1900" dirty="0">
              <a:solidFill>
                <a:schemeClr val="accent3">
                  <a:lumMod val="25000"/>
                </a:schemeClr>
              </a:solidFill>
              <a:latin typeface="Arial" panose="020B0604020202020204" pitchFamily="34" charset="0"/>
            </a:endParaRPr>
          </a:p>
          <a:p>
            <a:pPr lvl="1" algn="just">
              <a:lnSpc>
                <a:spcPct val="100000"/>
              </a:lnSpc>
              <a:spcBef>
                <a:spcPts val="1400"/>
              </a:spcBef>
              <a:buFontTx/>
              <a:buChar char="-"/>
            </a:pPr>
            <a:r>
              <a:rPr lang="en-US" sz="1900" dirty="0">
                <a:solidFill>
                  <a:schemeClr val="accent3">
                    <a:lumMod val="25000"/>
                  </a:schemeClr>
                </a:solidFill>
                <a:latin typeface="Arial" panose="020B0604020202020204" pitchFamily="34" charset="0"/>
              </a:rPr>
              <a:t>In addition, we performed web scraping from Wikipedia for Falcon 9 launch records with BeautifulSoup.</a:t>
            </a:r>
            <a:endParaRPr lang="en-US" sz="1800" dirty="0">
              <a:solidFill>
                <a:schemeClr val="accent3">
                  <a:lumMod val="25000"/>
                </a:schemeClr>
              </a:solidFill>
              <a:latin typeface="Arial" panose="020B0604020202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Data Collection</a:t>
            </a:r>
            <a:endParaRPr lang="en-US" dirty="0">
              <a:solidFill>
                <a:srgbClr val="0B49CB"/>
              </a:solidFill>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rial" panose="020B0604020202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rPr>
              <a:t>The link to the notebook is </a:t>
            </a:r>
            <a:r>
              <a:rPr lang="en-US" sz="2200" dirty="0">
                <a:solidFill>
                  <a:srgbClr val="1C7DDB"/>
                </a:solidFill>
                <a:latin typeface="Arial" panose="020B0604020202020204" pitchFamily="34" charset="0"/>
              </a:rPr>
              <a:t>https://github.com/chuksoo/IBM-Data-Science-Capstone-SpaceX/blob/main/Data%20Collection%20API.ipynb.</a:t>
            </a:r>
            <a:endParaRPr lang="en-US" sz="2200" dirty="0">
              <a:solidFill>
                <a:schemeClr val="accent3">
                  <a:lumMod val="25000"/>
                </a:schemeClr>
              </a:solidFill>
              <a:latin typeface="Arial" panose="020B0604020202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Data Collection – SpaceX API</a:t>
            </a:r>
            <a:endParaRPr lang="en-US" dirty="0">
              <a:solidFill>
                <a:srgbClr val="0B49CB"/>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stretch>
            <a:fillRect/>
          </a:stretch>
        </p:blipFill>
        <p:spPr>
          <a:xfrm>
            <a:off x="6518511" y="1499088"/>
            <a:ext cx="4861273" cy="4527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applied web scrapping to webscrap Falcon 9 launch records with BeautifulSoup </a:t>
            </a:r>
            <a:endParaRPr lang="en-US" sz="2200" dirty="0">
              <a:solidFill>
                <a:schemeClr val="accent3">
                  <a:lumMod val="25000"/>
                </a:schemeClr>
              </a:solidFill>
              <a:latin typeface="Arial" panose="020B0604020202020204" pitchFamily="34" charset="0"/>
              <a:cs typeface="Arial" panose="020B0604020202020204" pitchFamily="34" charset="0"/>
            </a:endParaRPr>
          </a:p>
          <a:p>
            <a:pPr>
              <a:lnSpc>
                <a:spcPct val="100000"/>
              </a:lnSpc>
              <a:spcBef>
                <a:spcPts val="1400"/>
              </a:spcBef>
            </a:pPr>
            <a:r>
              <a:rPr lang="en-US" sz="2200" dirty="0">
                <a:solidFill>
                  <a:schemeClr val="accent3">
                    <a:lumMod val="25000"/>
                  </a:schemeClr>
                </a:solidFill>
                <a:latin typeface="Arial" panose="020B0604020202020204" pitchFamily="34" charset="0"/>
                <a:cs typeface="Arial" panose="020B0604020202020204" pitchFamily="34" charset="0"/>
              </a:rPr>
              <a:t>We parsed the table and converted it into a pandas dataframe.</a:t>
            </a:r>
            <a:endParaRPr lang="en-US" sz="2200" dirty="0">
              <a:solidFill>
                <a:schemeClr val="accent3">
                  <a:lumMod val="25000"/>
                </a:schemeClr>
              </a:solidFill>
              <a:latin typeface="Arial" panose="020B0604020202020204" pitchFamily="34" charset="0"/>
              <a:cs typeface="Arial" panose="020B0604020202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rial" panose="020B0604020202020204" pitchFamily="34" charset="0"/>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rial" panose="020B0604020202020204" pitchFamily="34" charset="0"/>
                <a:cs typeface="Arial" panose="020B0604020202020204" pitchFamily="34" charset="0"/>
              </a:rPr>
              <a:t>Data Collection - Scraping</a:t>
            </a:r>
            <a:endParaRPr lang="en-US" dirty="0">
              <a:solidFill>
                <a:srgbClr val="0B49CB"/>
              </a:solidFill>
              <a:latin typeface="Arial" panose="020B0604020202020204" pitchFamily="34" charset="0"/>
              <a:cs typeface="Arial" panose="020B0604020202020204" pitchFamily="34" charset="0"/>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rial" panose="020B0604020202020204" pitchFamily="34" charset="0"/>
            </a:endParaRPr>
          </a:p>
          <a:p>
            <a:pPr marL="0" indent="0">
              <a:buFont typeface="Arial" panose="020B0604020202020204" pitchFamily="34" charset="0"/>
              <a:buNone/>
            </a:pPr>
            <a:endParaRPr lang="en-US" sz="2200" dirty="0">
              <a:solidFill>
                <a:srgbClr val="1C7DDB"/>
              </a:solidFill>
              <a:latin typeface="Arial" panose="020B0604020202020204" pitchFamily="34" charset="0"/>
            </a:endParaRPr>
          </a:p>
          <a:p>
            <a:pPr marL="0" indent="0">
              <a:buFont typeface="Arial" panose="020B0604020202020204" pitchFamily="34" charset="0"/>
              <a:buNone/>
            </a:pPr>
            <a:endParaRPr lang="en-US" sz="2200" dirty="0">
              <a:solidFill>
                <a:srgbClr val="1C7DDB"/>
              </a:solidFill>
              <a:latin typeface="Arial" panose="020B0604020202020204" pitchFamily="34" charset="0"/>
            </a:endParaRPr>
          </a:p>
          <a:p>
            <a:pPr marL="0" indent="0">
              <a:buFont typeface="Arial" panose="020B0604020202020204" pitchFamily="34" charset="0"/>
              <a:buNone/>
            </a:pPr>
            <a:endParaRPr lang="en-US" sz="2200" dirty="0">
              <a:solidFill>
                <a:srgbClr val="1C7DDB"/>
              </a:solidFill>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5910262" y="1447559"/>
            <a:ext cx="4655614" cy="4778833"/>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54DA07C5-A406-4A0D-B3E6-3856C94AC7F3}">
  <ds:schemaRefs/>
</ds:datastoreItem>
</file>

<file path=customXml/itemProps2.xml><?xml version="1.0" encoding="utf-8"?>
<ds:datastoreItem xmlns:ds="http://schemas.openxmlformats.org/officeDocument/2006/customXml" ds:itemID="{7EFDA260-DDA0-422C-B7AE-778F653FBB36}">
  <ds:schemaRefs/>
</ds:datastoreItem>
</file>

<file path=customXml/itemProps3.xml><?xml version="1.0" encoding="utf-8"?>
<ds:datastoreItem xmlns:ds="http://schemas.openxmlformats.org/officeDocument/2006/customXml" ds:itemID="{FD840426-F08D-42AC-9846-A20E4AB85A26}">
  <ds:schemaRefs/>
</ds:datastoreItem>
</file>

<file path=docProps/app.xml><?xml version="1.0" encoding="utf-8"?>
<Properties xmlns="http://schemas.openxmlformats.org/officeDocument/2006/extended-properties" xmlns:vt="http://schemas.openxmlformats.org/officeDocument/2006/docPropsVTypes">
  <TotalTime>0</TotalTime>
  <Words>8695</Words>
  <Application>WPS Presentation</Application>
  <PresentationFormat>Widescreen</PresentationFormat>
  <Paragraphs>332</Paragraphs>
  <Slides>46</Slides>
  <Notes>3</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46</vt:i4>
      </vt:variant>
    </vt:vector>
  </HeadingPairs>
  <TitlesOfParts>
    <vt:vector size="67" baseType="lpstr">
      <vt:lpstr>Arial</vt:lpstr>
      <vt:lpstr>SimSun</vt:lpstr>
      <vt:lpstr>Wingdings</vt:lpstr>
      <vt:lpstr>Abadi</vt:lpstr>
      <vt:lpstr>Segoe Print</vt:lpstr>
      <vt:lpstr>IBM Plex Mono SemiBold</vt:lpstr>
      <vt:lpstr>Yu Gothic UI Semibold</vt:lpstr>
      <vt:lpstr>Abadi</vt:lpstr>
      <vt:lpstr>AMGDT</vt:lpstr>
      <vt:lpstr>SF Pro</vt:lpstr>
      <vt:lpstr>Arial</vt:lpstr>
      <vt:lpstr>IBM Plex Mono Text</vt:lpstr>
      <vt:lpstr>AcadEref</vt:lpstr>
      <vt:lpstr>Microsoft YaHei</vt:lpstr>
      <vt:lpstr>Arial Unicode MS</vt:lpstr>
      <vt:lpstr>Calibri</vt:lpstr>
      <vt:lpstr>Calibri</vt:lpstr>
      <vt:lpstr>Calibri Light</vt:lpstr>
      <vt:lpstr>Lucida Calligraphy</vt:lpstr>
      <vt:lpstr>Cambria</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KIIT</cp:lastModifiedBy>
  <cp:revision>199</cp:revision>
  <dcterms:created xsi:type="dcterms:W3CDTF">2021-04-29T18:58:00Z</dcterms:created>
  <dcterms:modified xsi:type="dcterms:W3CDTF">2024-07-12T19:20:11Z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8348F1914D94462EA9BF9DF7EACF1CBF_13</vt:lpwstr>
  </property>
  <property fmtid="{D5CDD505-2E9C-101B-9397-08002B2CF9AE}" pid="4" name="KSOProductBuildVer">
    <vt:lpwstr>1033-12.2.0.13472</vt:lpwstr>
  </property>
</Properties>
</file>